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84" r:id="rId10"/>
    <p:sldId id="272" r:id="rId11"/>
    <p:sldId id="264" r:id="rId12"/>
    <p:sldId id="265" r:id="rId13"/>
    <p:sldId id="271" r:id="rId14"/>
    <p:sldId id="266" r:id="rId15"/>
    <p:sldId id="267" r:id="rId16"/>
    <p:sldId id="269" r:id="rId17"/>
    <p:sldId id="270" r:id="rId18"/>
    <p:sldId id="273" r:id="rId19"/>
    <p:sldId id="276" r:id="rId20"/>
    <p:sldId id="277" r:id="rId21"/>
    <p:sldId id="278" r:id="rId22"/>
    <p:sldId id="275" r:id="rId23"/>
    <p:sldId id="279" r:id="rId24"/>
    <p:sldId id="281" r:id="rId25"/>
    <p:sldId id="282" r:id="rId26"/>
    <p:sldId id="280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8A814-F7FA-4D5D-B86D-D4E1D5C36332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DC636-4FC5-4F4E-958B-D15792691731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DC636-4FC5-4F4E-958B-D15792691731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2EBD00-9EC0-42D2-84F3-E3CE2181BCE1}" type="datetimeFigureOut">
              <a:rPr lang="pl-PL" smtClean="0"/>
              <a:pPr/>
              <a:t>2013-06-01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76B758D-11AF-4499-808D-08D6F557753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b0gtAwyvBY" TargetMode="External"/><Relationship Id="rId2" Type="http://schemas.openxmlformats.org/officeDocument/2006/relationships/hyperlink" Target="http://www.youtube.com/watch?v=c3Q5kNt0gC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uMOGbVdAVQ" TargetMode="External"/><Relationship Id="rId2" Type="http://schemas.openxmlformats.org/officeDocument/2006/relationships/hyperlink" Target="http://www.youtube.com/watch?v=QgTBDIhnhP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us.google.com/u/0/photos/101218481062510659221/albums/5719748557233998257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wspolnota.com/Lukow/Wydarzenia/Jata_zostala__Perla_Turystyczna_-3663" TargetMode="External"/><Relationship Id="rId3" Type="http://schemas.openxmlformats.org/officeDocument/2006/relationships/hyperlink" Target="https://picasaweb.google.com/102068471835608440360/WyjazdDoRezerwatuJata?authuser=0&amp;feat=directlink" TargetMode="External"/><Relationship Id="rId7" Type="http://schemas.openxmlformats.org/officeDocument/2006/relationships/hyperlink" Target="http://ias24.eu/aktualnosci,gmina-lukow-perlowy-rezerwat-jata,6509.html" TargetMode="External"/><Relationship Id="rId2" Type="http://schemas.openxmlformats.org/officeDocument/2006/relationships/hyperlink" Target="http://www.lukow.ug.gov.pl/index.php?id=11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us.google.com/u/0/photos/101218481062510659221/albums/5719748557233998257" TargetMode="External"/><Relationship Id="rId5" Type="http://schemas.openxmlformats.org/officeDocument/2006/relationships/hyperlink" Target="http://www.rezerwatjata.pl/" TargetMode="External"/><Relationship Id="rId4" Type="http://schemas.openxmlformats.org/officeDocument/2006/relationships/hyperlink" Target="http://muzeumamonitow.pl/literatura-przedmiotu/" TargetMode="External"/><Relationship Id="rId9" Type="http://schemas.openxmlformats.org/officeDocument/2006/relationships/hyperlink" Target="http://www.ciekawe-miejsca.net/przewodnik/polska/rezerwat_jata_nasz_slad_w_jodlowej_puszcz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24" y="3929066"/>
            <a:ext cx="7500990" cy="2614634"/>
          </a:xfrm>
        </p:spPr>
        <p:txBody>
          <a:bodyPr>
            <a:normAutofit lnSpcReduction="10000"/>
          </a:bodyPr>
          <a:lstStyle/>
          <a:p>
            <a:endParaRPr lang="pl-PL" b="1" dirty="0" smtClean="0"/>
          </a:p>
          <a:p>
            <a:r>
              <a:rPr lang="pl-PL" sz="34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>PROJEKT  EDUKACYJNY  Z  PRZYRODY</a:t>
            </a:r>
            <a:r>
              <a:rPr lang="pl-PL" sz="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  <a:t/>
            </a:r>
            <a:br>
              <a:rPr lang="pl-PL" sz="800" b="1" dirty="0" smtClean="0">
                <a:solidFill>
                  <a:srgbClr val="00B050"/>
                </a:solidFill>
                <a:latin typeface="Andalus" pitchFamily="18" charset="-78"/>
                <a:cs typeface="Andalus" pitchFamily="18" charset="-78"/>
              </a:rPr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400" b="1" i="1" dirty="0" smtClean="0">
                <a:solidFill>
                  <a:schemeClr val="tx1"/>
                </a:solidFill>
                <a:latin typeface="Bookman Old Style" pitchFamily="18" charset="0"/>
              </a:rPr>
              <a:t>Wykonali: Damian Wyszomirski kl. IV a</a:t>
            </a:r>
            <a:br>
              <a:rPr lang="pl-PL" sz="2400" b="1" i="1" dirty="0" smtClean="0">
                <a:solidFill>
                  <a:schemeClr val="tx1"/>
                </a:solidFill>
                <a:latin typeface="Bookman Old Style" pitchFamily="18" charset="0"/>
              </a:rPr>
            </a:br>
            <a:r>
              <a:rPr lang="pl-PL" sz="2400" b="1" i="1" dirty="0" smtClean="0">
                <a:solidFill>
                  <a:schemeClr val="tx1"/>
                </a:solidFill>
                <a:latin typeface="Bookman Old Style" pitchFamily="18" charset="0"/>
              </a:rPr>
              <a:t>                Przemysław Zalewski kl. </a:t>
            </a:r>
            <a:r>
              <a:rPr lang="pl-PL" sz="2400" b="1" i="1" smtClean="0">
                <a:solidFill>
                  <a:schemeClr val="tx1"/>
                </a:solidFill>
                <a:latin typeface="Bookman Old Style" pitchFamily="18" charset="0"/>
              </a:rPr>
              <a:t>IV a</a:t>
            </a:r>
            <a:endParaRPr lang="pl-PL" sz="2400" b="1" i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r>
              <a:rPr lang="pl-PL" sz="2400" b="1" i="1" dirty="0" smtClean="0">
                <a:solidFill>
                  <a:schemeClr val="tx1"/>
                </a:solidFill>
                <a:latin typeface="Bookman Old Style" pitchFamily="18" charset="0"/>
              </a:rPr>
              <a:t>pod kierunkiem p. Hanny Skorupa</a:t>
            </a:r>
            <a:endParaRPr lang="pl-PL" sz="2400" b="1" i="1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2910" y="571480"/>
            <a:ext cx="8029604" cy="3286148"/>
          </a:xfr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6000" b="1" dirty="0" smtClean="0">
                <a:solidFill>
                  <a:srgbClr val="00B050"/>
                </a:solidFill>
                <a:latin typeface="Arial Black" pitchFamily="34" charset="0"/>
                <a:cs typeface="David" pitchFamily="34" charset="-79"/>
              </a:rPr>
              <a:t>REZERWATY  PRZYRODY </a:t>
            </a:r>
            <a:br>
              <a:rPr lang="pl-PL" sz="6000" b="1" dirty="0" smtClean="0">
                <a:solidFill>
                  <a:srgbClr val="00B050"/>
                </a:solidFill>
                <a:latin typeface="Arial Black" pitchFamily="34" charset="0"/>
                <a:cs typeface="David" pitchFamily="34" charset="-79"/>
              </a:rPr>
            </a:br>
            <a:r>
              <a:rPr lang="pl-PL" sz="6000" b="1" dirty="0" smtClean="0">
                <a:solidFill>
                  <a:srgbClr val="00B050"/>
                </a:solidFill>
                <a:latin typeface="Arial Black" pitchFamily="34" charset="0"/>
                <a:cs typeface="David" pitchFamily="34" charset="-79"/>
              </a:rPr>
              <a:t>W  GMINIE  ŁUKÓW</a:t>
            </a:r>
            <a:endParaRPr lang="pl-PL" sz="6000" b="1" dirty="0">
              <a:solidFill>
                <a:srgbClr val="00B050"/>
              </a:solidFill>
              <a:latin typeface="Arial Black" pitchFamily="34" charset="0"/>
              <a:cs typeface="David" pitchFamily="34" charset="-79"/>
            </a:endParaRPr>
          </a:p>
        </p:txBody>
      </p:sp>
      <p:sp>
        <p:nvSpPr>
          <p:cNvPr id="5" name="Słoneczko 4"/>
          <p:cNvSpPr/>
          <p:nvPr/>
        </p:nvSpPr>
        <p:spPr>
          <a:xfrm>
            <a:off x="7643834" y="5000636"/>
            <a:ext cx="1285884" cy="12858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łoneczko 6"/>
          <p:cNvSpPr/>
          <p:nvPr/>
        </p:nvSpPr>
        <p:spPr>
          <a:xfrm>
            <a:off x="357158" y="4929198"/>
            <a:ext cx="1285884" cy="128588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REZERWAT  JATA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IMG_305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42976" y="1285860"/>
            <a:ext cx="6826830" cy="512012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rgbClr val="00B050"/>
                </a:solidFill>
              </a:rPr>
              <a:t/>
            </a:r>
            <a:br>
              <a:rPr lang="pl-PL" sz="4800" b="1" dirty="0" smtClean="0">
                <a:solidFill>
                  <a:srgbClr val="00B050"/>
                </a:solidFill>
              </a:rPr>
            </a:br>
            <a:r>
              <a:rPr lang="pl-PL" sz="4800" b="1" dirty="0" smtClean="0">
                <a:solidFill>
                  <a:schemeClr val="tx1"/>
                </a:solidFill>
              </a:rPr>
              <a:t>TAJEMNICE  REZERWATU  JATA W SIECI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57224" y="1928802"/>
            <a:ext cx="7772400" cy="4357686"/>
          </a:xfr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pl-PL" sz="2500" b="1" dirty="0" smtClean="0"/>
              <a:t>Warto obejrzeć film ukazujący piękno rezerwatu Jata w różnych porach roku dostępny w sieci</a:t>
            </a:r>
          </a:p>
          <a:p>
            <a:pPr algn="ctr">
              <a:buNone/>
            </a:pPr>
            <a:r>
              <a:rPr lang="pl-PL" sz="2500" b="1" dirty="0" smtClean="0">
                <a:hlinkClick r:id="rId2"/>
              </a:rPr>
              <a:t>  </a:t>
            </a:r>
            <a:r>
              <a:rPr lang="pl-PL" sz="2500" b="1" dirty="0" err="1" smtClean="0">
                <a:hlinkClick r:id="rId2"/>
              </a:rPr>
              <a:t>www.rezerwatjata.pl</a:t>
            </a:r>
            <a:r>
              <a:rPr lang="pl-PL" sz="2500" b="1" dirty="0" smtClean="0">
                <a:hlinkClick r:id="rId2"/>
              </a:rPr>
              <a:t>,</a:t>
            </a:r>
            <a:endParaRPr lang="pl-PL" sz="2500" b="1" dirty="0" smtClean="0"/>
          </a:p>
          <a:p>
            <a:r>
              <a:rPr lang="pl-PL" sz="2500" b="1" dirty="0" smtClean="0"/>
              <a:t>Polecamy również film</a:t>
            </a:r>
          </a:p>
          <a:p>
            <a:pPr algn="ctr">
              <a:buNone/>
            </a:pPr>
            <a:r>
              <a:rPr lang="pl-PL" sz="2500" b="1" i="1" dirty="0" smtClean="0">
                <a:hlinkClick r:id="rId2"/>
              </a:rPr>
              <a:t> "Tajemnice Rezerwatu Jata" autorstwa "Wysokiński  Media Robert Piotr Wysokiński„</a:t>
            </a:r>
            <a:endParaRPr lang="pl-PL" sz="2500" b="1" i="1" dirty="0" smtClean="0"/>
          </a:p>
          <a:p>
            <a:r>
              <a:rPr lang="pl-PL" sz="2500" b="1" i="1" dirty="0" smtClean="0"/>
              <a:t>A także  „</a:t>
            </a:r>
            <a:r>
              <a:rPr lang="pl-PL" sz="2500" b="1" dirty="0" smtClean="0"/>
              <a:t>Jata - zaklęty ląd” - plener Artur Baranowski</a:t>
            </a:r>
            <a:endParaRPr lang="pl-PL" sz="2500" b="1" i="1" dirty="0" smtClean="0"/>
          </a:p>
          <a:p>
            <a:pPr marL="274320" lvl="8" indent="-274320" algn="ctr">
              <a:spcBef>
                <a:spcPts val="580"/>
              </a:spcBef>
              <a:buClr>
                <a:schemeClr val="accent1"/>
              </a:buClr>
              <a:buSzPct val="85000"/>
              <a:buNone/>
            </a:pPr>
            <a:r>
              <a:rPr lang="pl-PL" sz="2500" b="1" i="1" dirty="0" smtClean="0">
                <a:hlinkClick r:id="rId3"/>
              </a:rPr>
              <a:t>http://www.youtube.com/watch?v=ab0gtAwyvBY</a:t>
            </a:r>
            <a:r>
              <a:rPr lang="pl-PL" sz="2600" b="1" i="1" dirty="0" smtClean="0"/>
              <a:t/>
            </a:r>
            <a:br>
              <a:rPr lang="pl-PL" sz="2600" b="1" i="1" dirty="0" smtClean="0"/>
            </a:br>
            <a:endParaRPr lang="pl-PL" sz="2600" b="1" dirty="0" smtClean="0"/>
          </a:p>
          <a:p>
            <a:pPr>
              <a:buNone/>
            </a:pPr>
            <a:r>
              <a:rPr lang="pl-PL" b="1" dirty="0" smtClean="0"/>
              <a:t> </a:t>
            </a:r>
            <a:endParaRPr lang="pl-PL" b="1" i="1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511288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REZERWAT  PRZYRODY 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„KRA JURAJSKA”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57224" y="1928802"/>
            <a:ext cx="7829576" cy="4286280"/>
          </a:xfr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pl-PL" sz="3200" b="1" dirty="0" smtClean="0"/>
              <a:t>Rezerwat geologiczny</a:t>
            </a:r>
          </a:p>
          <a:p>
            <a:pPr lvl="1">
              <a:buFont typeface="Arial" pitchFamily="34" charset="0"/>
              <a:buChar char="•"/>
            </a:pPr>
            <a:r>
              <a:rPr lang="pl-PL" sz="3200" b="1" dirty="0" smtClean="0"/>
              <a:t>Powierzchnia 8 ha</a:t>
            </a:r>
          </a:p>
          <a:p>
            <a:pPr lvl="1">
              <a:buFont typeface="Arial" pitchFamily="34" charset="0"/>
              <a:buChar char="•"/>
            </a:pPr>
            <a:r>
              <a:rPr lang="pl-PL" sz="3200" b="1" dirty="0" smtClean="0"/>
              <a:t>Znajduje się na łąkach wsi Gołaszyn</a:t>
            </a:r>
          </a:p>
          <a:p>
            <a:pPr lvl="1">
              <a:buFont typeface="Arial" pitchFamily="34" charset="0"/>
              <a:buChar char="•"/>
            </a:pPr>
            <a:r>
              <a:rPr lang="pl-PL" sz="3200" b="1" dirty="0" smtClean="0"/>
              <a:t>Ustanowiony dla ochrony złoża amonitów</a:t>
            </a:r>
          </a:p>
          <a:p>
            <a:pPr lvl="1">
              <a:buFont typeface="Arial" pitchFamily="34" charset="0"/>
              <a:buChar char="•"/>
            </a:pPr>
            <a:r>
              <a:rPr lang="pl-PL" sz="3200" b="1" dirty="0" smtClean="0"/>
              <a:t>Bogate </a:t>
            </a:r>
            <a:r>
              <a:rPr lang="pl-PL" sz="3200" b="1" dirty="0"/>
              <a:t>skamieniałości różnorodnych zwierząt </a:t>
            </a:r>
            <a:r>
              <a:rPr lang="pl-PL" sz="3200" b="1" dirty="0" smtClean="0"/>
              <a:t>morskich</a:t>
            </a:r>
          </a:p>
          <a:p>
            <a:pPr lvl="1">
              <a:buFont typeface="Arial" pitchFamily="34" charset="0"/>
              <a:buChar char="•"/>
            </a:pPr>
            <a:r>
              <a:rPr lang="pl-PL" sz="3200" b="1" dirty="0" smtClean="0"/>
              <a:t>Został ustanowiony w 1980 roku</a:t>
            </a:r>
          </a:p>
          <a:p>
            <a:pPr lvl="1">
              <a:buFont typeface="Arial" pitchFamily="34" charset="0"/>
              <a:buChar char="•"/>
            </a:pPr>
            <a:endParaRPr lang="pl-PL" sz="3200" dirty="0" smtClean="0"/>
          </a:p>
          <a:p>
            <a:pPr lvl="1">
              <a:buFont typeface="Arial" pitchFamily="34" charset="0"/>
              <a:buChar char="•"/>
            </a:pPr>
            <a:endParaRPr lang="pl-PL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solidFill>
                  <a:schemeClr val="tx1"/>
                </a:solidFill>
              </a:rPr>
              <a:t>CO  TO  SĄ  AMONITY?</a:t>
            </a:r>
            <a:endParaRPr lang="pl-PL" sz="54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374779"/>
            <a:ext cx="8258204" cy="4768865"/>
          </a:xfrm>
        </p:spPr>
        <p:style>
          <a:lnRef idx="1">
            <a:schemeClr val="accent4"/>
          </a:lnRef>
          <a:fillRef idx="1003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sz="3200" dirty="0" smtClean="0"/>
              <a:t>Amonity to kopalna grupa mięczaków należących do głowonogów, zamieszkująca morza w erze paleozoicznej i mezozoicznej, od dewonu do końca okresu kredy. Muszle amonitów, o średnicy od ok. 1 cm do 3 m, były spiralnie zwinięte.</a:t>
            </a:r>
            <a:endParaRPr lang="pl-PL" sz="3200" dirty="0"/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4286256"/>
            <a:ext cx="2712751" cy="232997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tx1"/>
                </a:solidFill>
              </a:rPr>
              <a:t>AMONITY</a:t>
            </a:r>
            <a:endParaRPr lang="pl-PL" sz="54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amonity 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0" y="1357298"/>
            <a:ext cx="6358487" cy="4768865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108266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tx1"/>
                </a:solidFill>
              </a:rPr>
              <a:t>AMONITY</a:t>
            </a:r>
            <a:endParaRPr lang="pl-PL" sz="54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amonity 0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285860"/>
            <a:ext cx="6453738" cy="484030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82660"/>
          </a:xfrm>
        </p:spPr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tx1"/>
                </a:solidFill>
              </a:rPr>
              <a:t>AMONITY</a:t>
            </a:r>
            <a:endParaRPr lang="pl-PL" sz="54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amonity 0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500174"/>
            <a:ext cx="6453738" cy="4840303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214446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solidFill>
                  <a:srgbClr val="00B050"/>
                </a:solidFill>
              </a:rPr>
              <a:t>REZERWAT  „TOPÓR”</a:t>
            </a:r>
            <a:endParaRPr lang="pl-PL" sz="54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5214974"/>
          </a:xfr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pl-PL" sz="3400" dirty="0" smtClean="0"/>
              <a:t> </a:t>
            </a:r>
            <a:r>
              <a:rPr lang="pl-PL" sz="3400" b="1" dirty="0" smtClean="0"/>
              <a:t>florystyczny i leśny rezerwat przyrody</a:t>
            </a:r>
          </a:p>
          <a:p>
            <a:r>
              <a:rPr lang="pl-PL" sz="3400" b="1" dirty="0" smtClean="0"/>
              <a:t>znajdujący się na terenie gminy Łuków, w powiecie łukowskim, w woj. lubelskim</a:t>
            </a:r>
          </a:p>
          <a:p>
            <a:r>
              <a:rPr lang="pl-PL" sz="3400" b="1" dirty="0" smtClean="0"/>
              <a:t>powierzchnia:  56,53 ha</a:t>
            </a:r>
          </a:p>
          <a:p>
            <a:r>
              <a:rPr lang="pl-PL" sz="3400" b="1" dirty="0" smtClean="0"/>
              <a:t>przedmiot ochrony  – zachowanie zbiorowisk leśnych z udziałem jodły pospolitej poza granicą jej </a:t>
            </a:r>
            <a:r>
              <a:rPr lang="pl-PL" sz="3400" b="1" smtClean="0"/>
              <a:t>zasięgu na Wyżynie </a:t>
            </a:r>
            <a:r>
              <a:rPr lang="pl-PL" sz="3400" b="1" dirty="0" smtClean="0"/>
              <a:t>Lubelskiej</a:t>
            </a:r>
          </a:p>
          <a:p>
            <a:r>
              <a:rPr lang="pl-PL" sz="3600" b="1" dirty="0" smtClean="0"/>
              <a:t>rok utworzenia - 1933 (1959) </a:t>
            </a:r>
            <a:endParaRPr lang="pl-PL" sz="3400" b="1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714488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tx1"/>
                </a:solidFill>
              </a:rPr>
              <a:t>ROŚLINY  I  ZWIERZĘTA  REZERWATU</a:t>
            </a:r>
            <a:endParaRPr lang="pl-PL" sz="48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00034" y="1857364"/>
            <a:ext cx="8186766" cy="4786346"/>
          </a:xfr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 smtClean="0"/>
              <a:t>Rośliny chronione występujące na terenie rezerwatu to m.in. widłak </a:t>
            </a:r>
            <a:r>
              <a:rPr lang="pl-PL" b="1" dirty="0" err="1" smtClean="0"/>
              <a:t>jałowcowaty</a:t>
            </a:r>
            <a:r>
              <a:rPr lang="pl-PL" b="1" dirty="0" smtClean="0"/>
              <a:t>, widłak </a:t>
            </a:r>
            <a:r>
              <a:rPr lang="pl-PL" b="1" dirty="0" err="1" smtClean="0"/>
              <a:t>goździsty</a:t>
            </a:r>
            <a:r>
              <a:rPr lang="pl-PL" b="1" dirty="0" smtClean="0"/>
              <a:t>, wroniec widlasty, kruszczyk błotny, wawrzynek </a:t>
            </a:r>
            <a:r>
              <a:rPr lang="pl-PL" b="1" dirty="0" err="1" smtClean="0"/>
              <a:t>wilczełyko</a:t>
            </a:r>
            <a:r>
              <a:rPr lang="pl-PL" b="1" dirty="0" smtClean="0"/>
              <a:t>. </a:t>
            </a:r>
          </a:p>
          <a:p>
            <a:r>
              <a:rPr lang="pl-PL" b="1" dirty="0" smtClean="0"/>
              <a:t>Do gatunków rzadkich występujących w rezerwacie należą: </a:t>
            </a:r>
            <a:r>
              <a:rPr lang="pl-PL" b="1" dirty="0" err="1" smtClean="0"/>
              <a:t>cienistka</a:t>
            </a:r>
            <a:r>
              <a:rPr lang="pl-PL" b="1" dirty="0" smtClean="0"/>
              <a:t> trójkątna, kozłek lekarski, turzyca orzęsiona oraz leśna.</a:t>
            </a:r>
          </a:p>
          <a:p>
            <a:r>
              <a:rPr lang="pl-PL" b="1" dirty="0" smtClean="0"/>
              <a:t>Rezerwat stanowi ostoję dla rzadkich gatunków ptaków tj. orlik krzykliwy, bocian czarny, żuraw szary, puchacz zwyczajny, a także dzięciołów i błotniaków.</a:t>
            </a:r>
          </a:p>
          <a:p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ROŚLINY REZERWATU - widłaki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gożdzist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1500174"/>
            <a:ext cx="2530480" cy="2864503"/>
          </a:xfrm>
        </p:spPr>
      </p:pic>
      <p:pic>
        <p:nvPicPr>
          <p:cNvPr id="5" name="Obraz 4" descr="widlak_jalow_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2000240"/>
            <a:ext cx="2266947" cy="3238496"/>
          </a:xfrm>
          <a:prstGeom prst="rect">
            <a:avLst/>
          </a:prstGeom>
        </p:spPr>
      </p:pic>
      <p:pic>
        <p:nvPicPr>
          <p:cNvPr id="6" name="Obraz 5" descr="wronie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4143380"/>
            <a:ext cx="3194825" cy="239303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85786" y="4500570"/>
            <a:ext cx="2247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Widłak </a:t>
            </a:r>
            <a:r>
              <a:rPr lang="pl-PL" sz="2000" b="1" dirty="0" err="1" smtClean="0"/>
              <a:t>goździsty</a:t>
            </a:r>
            <a:endParaRPr lang="pl-PL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929058" y="3643314"/>
            <a:ext cx="2046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Widłak wroniec</a:t>
            </a:r>
            <a:endParaRPr lang="pl-PL" sz="20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500826" y="1500174"/>
            <a:ext cx="2586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Widłak </a:t>
            </a:r>
            <a:r>
              <a:rPr lang="pl-PL" sz="2000" b="1" dirty="0" err="1" smtClean="0"/>
              <a:t>jałowcowaty</a:t>
            </a:r>
            <a:endParaRPr lang="pl-PL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B050"/>
                </a:solidFill>
              </a:rPr>
              <a:t>REZERWAT  PRZYRODY</a:t>
            </a:r>
            <a:endParaRPr lang="pl-PL" sz="48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4000" b="1" smtClean="0"/>
              <a:t>Jedna </a:t>
            </a:r>
            <a:r>
              <a:rPr lang="pl-PL" sz="4000" b="1" dirty="0" smtClean="0"/>
              <a:t>z form ochrony przyrody</a:t>
            </a:r>
          </a:p>
          <a:p>
            <a:pPr>
              <a:buNone/>
            </a:pPr>
            <a:r>
              <a:rPr lang="pl-PL" sz="4000" b="1" dirty="0" smtClean="0"/>
              <a:t>   w Polsce. </a:t>
            </a:r>
          </a:p>
          <a:p>
            <a:pPr>
              <a:buNone/>
            </a:pPr>
            <a:r>
              <a:rPr lang="pl-PL" sz="4000" b="1" dirty="0" smtClean="0"/>
              <a:t>To obszar chroniony przepisami prawnymi i wyłączony z użytkowania, przeznaczony na cele ochrony przyrody i badania naukowe. Zazwyczaj mniejszy od parku narodowego.</a:t>
            </a:r>
            <a:endParaRPr lang="pl-PL" sz="4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00013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RZADKIE GATUNKI ROŚLIN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cienistka trójkątn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28662" y="1357298"/>
            <a:ext cx="3071835" cy="2310020"/>
          </a:xfrm>
        </p:spPr>
      </p:pic>
      <p:pic>
        <p:nvPicPr>
          <p:cNvPr id="5" name="Obraz 4" descr="kozłek lekars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357298"/>
            <a:ext cx="3175000" cy="2387600"/>
          </a:xfrm>
          <a:prstGeom prst="rect">
            <a:avLst/>
          </a:prstGeom>
        </p:spPr>
      </p:pic>
      <p:pic>
        <p:nvPicPr>
          <p:cNvPr id="6" name="Obraz 5" descr="turzyca-orzesio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786190"/>
            <a:ext cx="2857496" cy="285749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786578" y="3786190"/>
            <a:ext cx="2036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/>
              <a:t>Kozłek lekarski</a:t>
            </a:r>
            <a:endParaRPr lang="pl-PL" sz="20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357950" y="628652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Turzyca orzęsiona</a:t>
            </a:r>
            <a:endParaRPr lang="pl-PL" sz="20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571472" y="3857628"/>
            <a:ext cx="254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000" b="1" dirty="0" err="1" smtClean="0"/>
              <a:t>Cienistka</a:t>
            </a:r>
            <a:r>
              <a:rPr lang="pl-PL" sz="2000" b="1" dirty="0" smtClean="0"/>
              <a:t> trójkątna </a:t>
            </a:r>
          </a:p>
          <a:p>
            <a:pPr algn="ctr"/>
            <a:r>
              <a:rPr lang="pl-PL" sz="2000" b="1" dirty="0" smtClean="0"/>
              <a:t> (paprotniki)</a:t>
            </a:r>
            <a:endParaRPr lang="pl-PL" sz="20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Rzadkie zwierzęta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żuraw szar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2709333" cy="2590800"/>
          </a:xfrm>
        </p:spPr>
      </p:pic>
      <p:pic>
        <p:nvPicPr>
          <p:cNvPr id="5" name="Obraz 4" descr="bocian czarn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1785926"/>
            <a:ext cx="2362211" cy="3119163"/>
          </a:xfrm>
          <a:prstGeom prst="rect">
            <a:avLst/>
          </a:prstGeom>
        </p:spPr>
      </p:pic>
      <p:pic>
        <p:nvPicPr>
          <p:cNvPr id="6" name="Obraz 5" descr="240px-Aquila_pomarina_orlik_krzykliwyAM-cr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4286256"/>
            <a:ext cx="3048000" cy="20955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14348" y="3714752"/>
            <a:ext cx="1963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Żuraw szary</a:t>
            </a:r>
            <a:endParaRPr lang="pl-PL" sz="2400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572000" y="1357298"/>
            <a:ext cx="2271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Bocian czarny</a:t>
            </a:r>
            <a:endParaRPr lang="pl-PL" sz="2400" b="1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715140" y="3857628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/>
              <a:t>Orlik krzykliwy</a:t>
            </a:r>
            <a:endParaRPr lang="pl-PL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1571636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 smtClean="0">
                <a:solidFill>
                  <a:srgbClr val="00B050"/>
                </a:solidFill>
              </a:rPr>
              <a:t>REZERWAT  </a:t>
            </a:r>
            <a:br>
              <a:rPr lang="pl-PL" sz="5400" b="1" dirty="0" smtClean="0">
                <a:solidFill>
                  <a:srgbClr val="00B050"/>
                </a:solidFill>
              </a:rPr>
            </a:br>
            <a:r>
              <a:rPr lang="pl-PL" sz="5400" b="1" dirty="0" smtClean="0">
                <a:solidFill>
                  <a:srgbClr val="00B050"/>
                </a:solidFill>
              </a:rPr>
              <a:t>„LAS  WAGRAMSKI”</a:t>
            </a:r>
            <a:endParaRPr lang="pl-PL" sz="54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2000240"/>
            <a:ext cx="7772400" cy="4019560"/>
          </a:xfrm>
        </p:spPr>
        <p:txBody>
          <a:bodyPr>
            <a:noAutofit/>
          </a:bodyPr>
          <a:lstStyle/>
          <a:p>
            <a:r>
              <a:rPr lang="pl-PL" sz="2700" dirty="0" smtClean="0"/>
              <a:t>rezerwat florystyczny, leśny</a:t>
            </a:r>
          </a:p>
          <a:p>
            <a:r>
              <a:rPr lang="pl-PL" sz="2700" dirty="0" smtClean="0"/>
              <a:t> utworzony w roku 1980 </a:t>
            </a:r>
          </a:p>
          <a:p>
            <a:r>
              <a:rPr lang="pl-PL" sz="2700" dirty="0" smtClean="0"/>
              <a:t>powierzchnia 5,37 ha </a:t>
            </a:r>
          </a:p>
          <a:p>
            <a:r>
              <a:rPr lang="pl-PL" sz="2700" dirty="0" smtClean="0"/>
              <a:t>utworzony w celu ochrony stanowiska jednego z najrzadszych krzewów - wawrzynka główkowego</a:t>
            </a:r>
            <a:br>
              <a:rPr lang="pl-PL" sz="2700" dirty="0" smtClean="0"/>
            </a:br>
            <a:r>
              <a:rPr lang="pl-PL" sz="2700" b="1" dirty="0" smtClean="0"/>
              <a:t>(obecnie nie występuje w rezerwacie)</a:t>
            </a:r>
          </a:p>
          <a:p>
            <a:r>
              <a:rPr lang="pl-PL" sz="2700" dirty="0" smtClean="0"/>
              <a:t> znajduje się w gminie Łuków, na terenie uroczyska Wagram, w leśnictwie Kownatki (Nadleśnictwo Radzyń)</a:t>
            </a:r>
            <a:endParaRPr lang="pl-PL" sz="27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WAWRZYNEK GŁÓWKOWY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dirty="0" smtClean="0"/>
              <a:t>to niewielki (10 – 50 cm) płożący się krzew</a:t>
            </a:r>
          </a:p>
          <a:p>
            <a:r>
              <a:rPr lang="pl-PL" dirty="0" smtClean="0"/>
              <a:t>zimozielone liście, szczytowe kwiatostany </a:t>
            </a:r>
          </a:p>
          <a:p>
            <a:r>
              <a:rPr lang="pl-PL" dirty="0" smtClean="0"/>
              <a:t>w ostatnim okresie liczba stanowisk wyraźnie maleje i gatunek ten może wyginąć.</a:t>
            </a:r>
            <a:endParaRPr lang="pl-PL" dirty="0"/>
          </a:p>
        </p:txBody>
      </p:sp>
      <p:pic>
        <p:nvPicPr>
          <p:cNvPr id="4" name="Obraz 3" descr="WAWRZYN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3320986"/>
            <a:ext cx="4323519" cy="325128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868346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REZERWAT  LAS  WAGRAMSKI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las wagramsk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929058" y="1142984"/>
            <a:ext cx="4830897" cy="3214710"/>
          </a:xfrm>
        </p:spPr>
      </p:pic>
      <p:pic>
        <p:nvPicPr>
          <p:cNvPr id="5" name="Obraz 4" descr="IMG_26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381374"/>
            <a:ext cx="4843460" cy="322897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REZERWAT  LAS  WAGRAMSKI</a:t>
            </a:r>
            <a:endParaRPr lang="pl-PL" dirty="0"/>
          </a:p>
        </p:txBody>
      </p:sp>
      <p:pic>
        <p:nvPicPr>
          <p:cNvPr id="4" name="Symbol zastępczy zawartości 3" descr="IMG_71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357290" y="1285860"/>
            <a:ext cx="6492741" cy="4865606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LAS  WAGRAMSKI  W  SIECI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857224" y="1500174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pl-PL" sz="2800" b="1" dirty="0" smtClean="0"/>
          </a:p>
          <a:p>
            <a:pPr>
              <a:buNone/>
            </a:pPr>
            <a:r>
              <a:rPr lang="pl-PL" sz="2800" b="1" dirty="0" smtClean="0"/>
              <a:t>Warto obejrzeć filmiki autorstwa p. Artura Baranowskiego dostępne w sieci</a:t>
            </a:r>
          </a:p>
          <a:p>
            <a:pPr>
              <a:buNone/>
            </a:pPr>
            <a:endParaRPr lang="pl-PL" sz="2800" b="1" dirty="0" smtClean="0"/>
          </a:p>
          <a:p>
            <a:pPr>
              <a:buNone/>
            </a:pPr>
            <a:r>
              <a:rPr lang="pl-PL" dirty="0" smtClean="0">
                <a:hlinkClick r:id="rId2"/>
              </a:rPr>
              <a:t>http://www.youtube.com/watch?v=QgTBDIhnhPY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3"/>
              </a:rPr>
              <a:t>http://www.youtube.com/watch?v=ZuMOGbVdAVQ</a:t>
            </a: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b="1" dirty="0" smtClean="0"/>
              <a:t>oraz zdjęcia z rezerwatu</a:t>
            </a:r>
          </a:p>
          <a:p>
            <a:pPr>
              <a:buNone/>
            </a:pPr>
            <a:r>
              <a:rPr lang="pl-PL" dirty="0" smtClean="0">
                <a:hlinkClick r:id="rId4"/>
              </a:rPr>
              <a:t>https://plus.google.com/u/0/photos/101218481062510659221/albums/5719748557233998257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endParaRPr lang="pl-PL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BIBLIOGRAFIA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914400" y="1285860"/>
            <a:ext cx="7772400" cy="5072098"/>
          </a:xfrm>
        </p:spPr>
        <p:txBody>
          <a:bodyPr>
            <a:normAutofit fontScale="62500" lnSpcReduction="20000"/>
          </a:bodyPr>
          <a:lstStyle/>
          <a:p>
            <a:r>
              <a:rPr lang="pl-PL" sz="3200" dirty="0" err="1" smtClean="0"/>
              <a:t>Wikipedia</a:t>
            </a:r>
            <a:endParaRPr lang="pl-PL" sz="3200" dirty="0" smtClean="0"/>
          </a:p>
          <a:p>
            <a:r>
              <a:rPr lang="pl-PL" sz="3200" dirty="0" smtClean="0">
                <a:hlinkClick r:id="rId2"/>
              </a:rPr>
              <a:t>http://www.lukow.ug.gov.pl/index.php?id=117</a:t>
            </a:r>
            <a:endParaRPr lang="pl-PL" sz="3200" dirty="0" smtClean="0"/>
          </a:p>
          <a:p>
            <a:r>
              <a:rPr lang="pl-PL" sz="3200" dirty="0" smtClean="0">
                <a:hlinkClick r:id="rId3"/>
              </a:rPr>
              <a:t>https://picasaweb.google.com/102068471835608440360/WyjazdDoRezerwatuJata?authuser=0&amp;feat=directlink</a:t>
            </a:r>
            <a:endParaRPr lang="pl-PL" sz="3200" dirty="0" smtClean="0"/>
          </a:p>
          <a:p>
            <a:r>
              <a:rPr lang="pl-PL" sz="3200" dirty="0" smtClean="0">
                <a:hlinkClick r:id="rId4"/>
              </a:rPr>
              <a:t>http://muzeumamonitow.pl/literatura-przedmiotu/</a:t>
            </a:r>
            <a:endParaRPr lang="pl-PL" sz="3200" dirty="0" smtClean="0"/>
          </a:p>
          <a:p>
            <a:r>
              <a:rPr lang="pl-PL" sz="3200" dirty="0" smtClean="0">
                <a:hlinkClick r:id="rId5"/>
              </a:rPr>
              <a:t>http://www.rezerwatjata.pl/</a:t>
            </a:r>
            <a:endParaRPr lang="pl-PL" sz="3200" dirty="0" smtClean="0"/>
          </a:p>
          <a:p>
            <a:r>
              <a:rPr lang="pl-PL" sz="3200" dirty="0" smtClean="0">
                <a:hlinkClick r:id="rId6"/>
              </a:rPr>
              <a:t>https://plus.google.com/u/0/photos/101218481062510659221/albums/5719748557233998257</a:t>
            </a:r>
            <a:endParaRPr lang="pl-PL" sz="3200" dirty="0" smtClean="0"/>
          </a:p>
          <a:p>
            <a:r>
              <a:rPr lang="pl-PL" sz="3200" dirty="0" smtClean="0">
                <a:hlinkClick r:id="rId7"/>
              </a:rPr>
              <a:t>http://ias24.eu/aktualnosci,gmina-lukow-perlowy-rezerwat-jata,6509.html</a:t>
            </a:r>
            <a:endParaRPr lang="pl-PL" sz="3200" dirty="0" smtClean="0"/>
          </a:p>
          <a:p>
            <a:r>
              <a:rPr lang="pl-PL" sz="3200" dirty="0" smtClean="0">
                <a:hlinkClick r:id="rId8"/>
              </a:rPr>
              <a:t>http://www.e-wspolnota.com/Lukow/Wydarzenia/Jata_zostala__Perla_Turystyczna_-3663</a:t>
            </a:r>
            <a:endParaRPr lang="pl-PL" sz="3200" dirty="0" smtClean="0"/>
          </a:p>
          <a:p>
            <a:r>
              <a:rPr lang="pl-PL" sz="3200" dirty="0" smtClean="0">
                <a:hlinkClick r:id="rId9"/>
              </a:rPr>
              <a:t>http://www.ciekawe-miejsca.net/przewodnik/polska/rezerwat_jata_nasz_slad_w_jodlowej_puszczy</a:t>
            </a:r>
            <a:endParaRPr lang="pl-PL" sz="3200" dirty="0" smtClean="0"/>
          </a:p>
          <a:p>
            <a:pPr>
              <a:buNone/>
            </a:pP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RODZAJE  REZERWATÓW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l-PL" b="1" dirty="0" smtClean="0"/>
              <a:t>Leśne</a:t>
            </a:r>
          </a:p>
          <a:p>
            <a:r>
              <a:rPr lang="pl-PL" b="1" dirty="0" smtClean="0"/>
              <a:t>Florystyczne</a:t>
            </a:r>
          </a:p>
          <a:p>
            <a:r>
              <a:rPr lang="pl-PL" b="1" dirty="0" smtClean="0"/>
              <a:t>Torfowiskowe</a:t>
            </a:r>
          </a:p>
          <a:p>
            <a:r>
              <a:rPr lang="pl-PL" b="1" dirty="0" smtClean="0"/>
              <a:t>Faunistyczne</a:t>
            </a:r>
          </a:p>
          <a:p>
            <a:r>
              <a:rPr lang="pl-PL" b="1" dirty="0" smtClean="0"/>
              <a:t>Krajobrazowe</a:t>
            </a:r>
          </a:p>
          <a:p>
            <a:r>
              <a:rPr lang="pl-PL" b="1" dirty="0" smtClean="0"/>
              <a:t>Przyrody nieożywionej</a:t>
            </a:r>
          </a:p>
          <a:p>
            <a:r>
              <a:rPr lang="pl-PL" b="1" dirty="0" smtClean="0"/>
              <a:t>Wodne</a:t>
            </a:r>
          </a:p>
          <a:p>
            <a:r>
              <a:rPr lang="pl-PL" b="1" dirty="0" smtClean="0"/>
              <a:t>Stepowe</a:t>
            </a:r>
          </a:p>
          <a:p>
            <a:r>
              <a:rPr lang="pl-PL" b="1" dirty="0" err="1" smtClean="0"/>
              <a:t>Słonoroślowe</a:t>
            </a:r>
            <a:endParaRPr lang="pl-PL" b="1" dirty="0" smtClean="0"/>
          </a:p>
          <a:p>
            <a:pPr>
              <a:buNone/>
            </a:pPr>
            <a:r>
              <a:rPr lang="pl-PL" b="1" dirty="0" smtClean="0"/>
              <a:t>Łączna liczba rezerwatów w Polsce według danych </a:t>
            </a:r>
            <a:br>
              <a:rPr lang="pl-PL" b="1" dirty="0" smtClean="0"/>
            </a:br>
            <a:r>
              <a:rPr lang="pl-PL" b="1" dirty="0" smtClean="0"/>
              <a:t>w  2011 roku wynosi 1469</a:t>
            </a:r>
            <a:endParaRPr lang="pl-PL" b="1" dirty="0"/>
          </a:p>
        </p:txBody>
      </p:sp>
      <p:pic>
        <p:nvPicPr>
          <p:cNvPr id="4" name="Obraz 3" descr="220px-Horowe_Bagno_rezerw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1643050"/>
            <a:ext cx="2794000" cy="20955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582726"/>
          </a:xfrm>
        </p:spPr>
        <p:txBody>
          <a:bodyPr>
            <a:noAutofit/>
          </a:bodyPr>
          <a:lstStyle/>
          <a:p>
            <a:pPr algn="ctr"/>
            <a:r>
              <a:rPr lang="pl-PL" sz="4400" b="1" dirty="0" smtClean="0">
                <a:solidFill>
                  <a:srgbClr val="00B050"/>
                </a:solidFill>
              </a:rPr>
              <a:t>REZERWAT PRZYRODY </a:t>
            </a:r>
            <a:br>
              <a:rPr lang="pl-PL" sz="4400" b="1" dirty="0" smtClean="0">
                <a:solidFill>
                  <a:srgbClr val="00B050"/>
                </a:solidFill>
              </a:rPr>
            </a:br>
            <a:r>
              <a:rPr lang="pl-PL" sz="4400" b="1" dirty="0" smtClean="0">
                <a:solidFill>
                  <a:srgbClr val="00B050"/>
                </a:solidFill>
              </a:rPr>
              <a:t>„JATA” </a:t>
            </a:r>
            <a:endParaRPr lang="pl-PL" sz="44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85786" y="1785926"/>
            <a:ext cx="7901014" cy="4714908"/>
          </a:xfr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pl-PL" b="1" dirty="0" smtClean="0"/>
              <a:t>Rezerwat leśny</a:t>
            </a:r>
          </a:p>
          <a:p>
            <a:r>
              <a:rPr lang="pl-PL" b="1" dirty="0" smtClean="0"/>
              <a:t>Jeden z najstarszych rezerwatów w Polsce (powstał w 1933 roku)</a:t>
            </a:r>
          </a:p>
          <a:p>
            <a:r>
              <a:rPr lang="pl-PL" b="1" dirty="0"/>
              <a:t>M</a:t>
            </a:r>
            <a:r>
              <a:rPr lang="pl-PL" b="1" dirty="0" smtClean="0"/>
              <a:t>ają źródła rzeki: Krzna Południowa i Północna,</a:t>
            </a:r>
          </a:p>
          <a:p>
            <a:r>
              <a:rPr lang="pl-PL" b="1" dirty="0" smtClean="0"/>
              <a:t>Ochroną objęta jest przede wszystkim jodła (zdarzają się okazy 250 letnie), najbardziej znana</a:t>
            </a:r>
            <a:r>
              <a:rPr lang="pl-PL" dirty="0" smtClean="0"/>
              <a:t> </a:t>
            </a:r>
            <a:r>
              <a:rPr lang="pl-PL" b="1" dirty="0" smtClean="0"/>
              <a:t>tzw. Królowa Jodeł o wysokości 36 m i średnicy 95 cm uschła w roku 2008 w wieku ok. 200 lat.</a:t>
            </a:r>
          </a:p>
          <a:p>
            <a:r>
              <a:rPr lang="pl-PL" b="1" dirty="0" smtClean="0"/>
              <a:t> Powierzchnia całkowita rezerwatu 1117 ha,</a:t>
            </a:r>
            <a:br>
              <a:rPr lang="pl-PL" b="1" dirty="0" smtClean="0"/>
            </a:br>
            <a:r>
              <a:rPr lang="pl-PL" b="1" dirty="0" smtClean="0"/>
              <a:t>z czego 337 ha jest objęte ochroną ścisłą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 smtClean="0">
                <a:solidFill>
                  <a:schemeClr val="tx1"/>
                </a:solidFill>
              </a:rPr>
              <a:t>JATA - położenie</a:t>
            </a:r>
            <a:endParaRPr lang="pl-PL" sz="5400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b="1" dirty="0" smtClean="0"/>
              <a:t>Rezerwat przyrody znajdujący się na terenie gminy Łuków, w województwie lubelskim ,</a:t>
            </a:r>
          </a:p>
          <a:p>
            <a:pPr>
              <a:buNone/>
            </a:pPr>
            <a:r>
              <a:rPr lang="pl-PL" b="1" dirty="0" smtClean="0"/>
              <a:t>   na północno-zachodnim skraju Równiny Łukowskiej,  w Lasach Łukowskich.</a:t>
            </a:r>
          </a:p>
          <a:p>
            <a:pPr>
              <a:buNone/>
            </a:pPr>
            <a:endParaRPr lang="pl-PL" b="1" dirty="0"/>
          </a:p>
        </p:txBody>
      </p:sp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29000"/>
            <a:ext cx="2591612" cy="2455211"/>
          </a:xfrm>
          <a:prstGeom prst="rect">
            <a:avLst/>
          </a:prstGeom>
        </p:spPr>
      </p:pic>
      <p:pic>
        <p:nvPicPr>
          <p:cNvPr id="5" name="Obraz 4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3500438"/>
            <a:ext cx="2267382" cy="2424114"/>
          </a:xfrm>
          <a:prstGeom prst="rect">
            <a:avLst/>
          </a:prstGeom>
        </p:spPr>
      </p:pic>
      <p:pic>
        <p:nvPicPr>
          <p:cNvPr id="6" name="Obraz 5" descr="maj 2013 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3" y="3214686"/>
            <a:ext cx="3524275" cy="264320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tx1"/>
                </a:solidFill>
              </a:rPr>
              <a:t>LOGO  REZERWATU</a:t>
            </a:r>
            <a:endParaRPr lang="pl-PL" sz="6000" b="1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jat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1736" y="1428736"/>
            <a:ext cx="4714908" cy="471490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654164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POMNIK  KSIĘDZA  BRZÓSKI 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W  REZERWACIE  JATA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 descr="2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71678"/>
            <a:ext cx="3429024" cy="4572032"/>
          </a:xfrm>
        </p:spPr>
      </p:pic>
      <p:pic>
        <p:nvPicPr>
          <p:cNvPr id="4" name="Obraz 3" descr="maj 2013 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500306"/>
            <a:ext cx="4524374" cy="339328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  </a:t>
            </a:r>
            <a:r>
              <a:rPr lang="pl-PL" b="1" dirty="0" smtClean="0">
                <a:solidFill>
                  <a:schemeClr val="tx1"/>
                </a:solidFill>
              </a:rPr>
              <a:t>REZERWAT  JATA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5" descr="IMG_301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3929090" cy="5238787"/>
          </a:xfrm>
        </p:spPr>
      </p:pic>
      <p:pic>
        <p:nvPicPr>
          <p:cNvPr id="4" name="Obraz 3" descr="maj 2013 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500306"/>
            <a:ext cx="4310091" cy="3232569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POMNIK  KSIĘDZA  BRZÓSKI  </a:t>
            </a:r>
            <a:br>
              <a:rPr lang="pl-PL" b="1" dirty="0" smtClean="0">
                <a:solidFill>
                  <a:schemeClr val="tx1"/>
                </a:solidFill>
              </a:rPr>
            </a:br>
            <a:r>
              <a:rPr lang="pl-PL" b="1" dirty="0" smtClean="0">
                <a:solidFill>
                  <a:schemeClr val="tx1"/>
                </a:solidFill>
              </a:rPr>
              <a:t>W  REZERWACIE  JATA</a:t>
            </a:r>
            <a:endParaRPr lang="pl-PL" dirty="0"/>
          </a:p>
        </p:txBody>
      </p:sp>
      <p:pic>
        <p:nvPicPr>
          <p:cNvPr id="4" name="Symbol zastępczy zawartości 3" descr="maj 2013 02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5524497" cy="4143372"/>
          </a:xfrm>
        </p:spPr>
      </p:pic>
      <p:pic>
        <p:nvPicPr>
          <p:cNvPr id="5" name="Obraz 4" descr="maj 2013 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500306"/>
            <a:ext cx="3143253" cy="419100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659</TotalTime>
  <Words>433</Words>
  <Application>Microsoft Office PowerPoint</Application>
  <PresentationFormat>Pokaz na ekranie (4:3)</PresentationFormat>
  <Paragraphs>109</Paragraphs>
  <Slides>27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Kapitał</vt:lpstr>
      <vt:lpstr>REZERWATY  PRZYRODY  W  GMINIE  ŁUKÓW</vt:lpstr>
      <vt:lpstr>REZERWAT  PRZYRODY</vt:lpstr>
      <vt:lpstr>RODZAJE  REZERWATÓW</vt:lpstr>
      <vt:lpstr>REZERWAT PRZYRODY  „JATA” </vt:lpstr>
      <vt:lpstr>JATA - położenie</vt:lpstr>
      <vt:lpstr>LOGO  REZERWATU</vt:lpstr>
      <vt:lpstr>POMNIK  KSIĘDZA  BRZÓSKI   W  REZERWACIE  JATA</vt:lpstr>
      <vt:lpstr>  REZERWAT  JATA</vt:lpstr>
      <vt:lpstr>POMNIK  KSIĘDZA  BRZÓSKI   W  REZERWACIE  JATA</vt:lpstr>
      <vt:lpstr>REZERWAT  JATA</vt:lpstr>
      <vt:lpstr>        TAJEMNICE  REZERWATU  JATA W SIECI</vt:lpstr>
      <vt:lpstr>REZERWAT  PRZYRODY  „KRA JURAJSKA”</vt:lpstr>
      <vt:lpstr>CO  TO  SĄ  AMONITY?</vt:lpstr>
      <vt:lpstr>AMONITY</vt:lpstr>
      <vt:lpstr>AMONITY</vt:lpstr>
      <vt:lpstr>AMONITY</vt:lpstr>
      <vt:lpstr>REZERWAT  „TOPÓR”</vt:lpstr>
      <vt:lpstr>ROŚLINY  I  ZWIERZĘTA  REZERWATU</vt:lpstr>
      <vt:lpstr>ROŚLINY REZERWATU - widłaki</vt:lpstr>
      <vt:lpstr>RZADKIE GATUNKI ROŚLIN</vt:lpstr>
      <vt:lpstr>Rzadkie zwierzęta</vt:lpstr>
      <vt:lpstr>REZERWAT   „LAS  WAGRAMSKI”</vt:lpstr>
      <vt:lpstr>WAWRZYNEK GŁÓWKOWY</vt:lpstr>
      <vt:lpstr>REZERWAT  LAS  WAGRAMSKI</vt:lpstr>
      <vt:lpstr>REZERWAT  LAS  WAGRAMSKI</vt:lpstr>
      <vt:lpstr>LAS  WAGRAMSKI  W  SIECI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REZERWATY  PRZYRODY  W  GMINIE  ŁUKÓW</dc:title>
  <dc:creator>Hanna</dc:creator>
  <cp:lastModifiedBy>Hanna</cp:lastModifiedBy>
  <cp:revision>149</cp:revision>
  <dcterms:created xsi:type="dcterms:W3CDTF">2013-04-22T15:51:19Z</dcterms:created>
  <dcterms:modified xsi:type="dcterms:W3CDTF">2013-06-01T06:48:29Z</dcterms:modified>
</cp:coreProperties>
</file>